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5" autoAdjust="0"/>
  </p:normalViewPr>
  <p:slideViewPr>
    <p:cSldViewPr>
      <p:cViewPr>
        <p:scale>
          <a:sx n="68" d="100"/>
          <a:sy n="68" d="100"/>
        </p:scale>
        <p:origin x="-2386" y="-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39553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Программа по профилактике  и коррекции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девиантного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поведения  несовершеннолетних  «Школа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исключительных подростков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ШИП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» 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73B5~1\AppData\Local\Temp\{767E0303-4DB9-4ECD-81AA-ADE2C80547DD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3419872"/>
            <a:ext cx="3240360" cy="20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672" y="5364088"/>
            <a:ext cx="5907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Цель программы: </a:t>
            </a:r>
            <a:r>
              <a:rPr lang="ru-RU" sz="1400" dirty="0">
                <a:latin typeface="Comic Sans MS" pitchFamily="66" charset="0"/>
              </a:rPr>
              <a:t>Профилактика и коррекция </a:t>
            </a:r>
            <a:r>
              <a:rPr lang="ru-RU" sz="1400" dirty="0" err="1">
                <a:latin typeface="Comic Sans MS" pitchFamily="66" charset="0"/>
              </a:rPr>
              <a:t>девиантного</a:t>
            </a:r>
            <a:r>
              <a:rPr lang="ru-RU" sz="1400" dirty="0">
                <a:latin typeface="Comic Sans MS" pitchFamily="66" charset="0"/>
              </a:rPr>
              <a:t> поведения детей в результате целенаправленного педагогического воздействия, оказание психолого-педагогической помощи воспитанникам с </a:t>
            </a:r>
            <a:r>
              <a:rPr lang="ru-RU" sz="1400" dirty="0" err="1">
                <a:latin typeface="Comic Sans MS" pitchFamily="66" charset="0"/>
              </a:rPr>
              <a:t>девиантным</a:t>
            </a:r>
            <a:r>
              <a:rPr lang="ru-RU" sz="1400" dirty="0">
                <a:latin typeface="Comic Sans MS" pitchFamily="66" charset="0"/>
              </a:rPr>
              <a:t> поведением для успешной адаптации и социализации в детском коллективе в период пребывания в учреждении.</a:t>
            </a:r>
          </a:p>
          <a:p>
            <a:pPr algn="just"/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72" y="6732240"/>
            <a:ext cx="59046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Целевая </a:t>
            </a:r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аудитория:  </a:t>
            </a:r>
            <a:r>
              <a:rPr lang="ru-RU" sz="1400" dirty="0">
                <a:latin typeface="Comic Sans MS" pitchFamily="66" charset="0"/>
              </a:rPr>
              <a:t>Несовершеннолетние с </a:t>
            </a:r>
            <a:r>
              <a:rPr lang="ru-RU" sz="1400" dirty="0" err="1">
                <a:latin typeface="Comic Sans MS" pitchFamily="66" charset="0"/>
              </a:rPr>
              <a:t>девиантным</a:t>
            </a:r>
            <a:r>
              <a:rPr lang="ru-RU" sz="1400" dirty="0">
                <a:latin typeface="Comic Sans MS" pitchFamily="66" charset="0"/>
              </a:rPr>
              <a:t> поведением  в возрасте от 7 до 14 лет из семей, находящихся в социально-опасном положении и замещающих семей Ульяновской </a:t>
            </a:r>
            <a:r>
              <a:rPr lang="ru-RU" sz="1400" dirty="0" smtClean="0">
                <a:latin typeface="Comic Sans MS" pitchFamily="66" charset="0"/>
              </a:rPr>
              <a:t>области и иной трудной жизненной ситуации</a:t>
            </a:r>
            <a:endParaRPr lang="ru-RU" sz="1400" dirty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672" y="1411199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Концептуальная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идея: </a:t>
            </a:r>
            <a:r>
              <a:rPr lang="ru-RU" sz="1400" dirty="0">
                <a:latin typeface="Comic Sans MS" pitchFamily="66" charset="0"/>
              </a:rPr>
              <a:t>Создание в воспитательном пространстве учреждения благоприятной атмосферы, позволяющей реанимировать педагогически и психологически запущенных детей с проблемами в поведении для успешной адаптации и социализации путем вовлечения их в физкультурно-оздоровительную работу, в мероприятия патриотической, экологической направленности, профориентации через содружество и сотворчество наставников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3326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0" y="323528"/>
            <a:ext cx="5976664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Описание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программы: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Программа «</a:t>
            </a:r>
            <a:r>
              <a:rPr lang="ru-RU" sz="1400" dirty="0" smtClean="0">
                <a:latin typeface="Comic Sans MS" pitchFamily="66" charset="0"/>
              </a:rPr>
              <a:t>Школа исключительных подростков ШИП</a:t>
            </a:r>
            <a:r>
              <a:rPr lang="ru-RU" sz="1400" dirty="0" smtClean="0">
                <a:latin typeface="Comic Sans MS" pitchFamily="66" charset="0"/>
              </a:rPr>
              <a:t>» предполагает прохождение интенсивного курса реабилитации несовершеннолетних с </a:t>
            </a:r>
            <a:r>
              <a:rPr lang="ru-RU" sz="1400" dirty="0" err="1" smtClean="0">
                <a:latin typeface="Comic Sans MS" pitchFamily="66" charset="0"/>
              </a:rPr>
              <a:t>девиантным</a:t>
            </a:r>
            <a:r>
              <a:rPr lang="ru-RU" sz="1400" dirty="0" smtClean="0">
                <a:latin typeface="Comic Sans MS" pitchFamily="66" charset="0"/>
              </a:rPr>
              <a:t> поведением в возрасте от 7 до 14 лет в семейном центре при  ОГКУСО СП «Ручеёк». </a:t>
            </a:r>
          </a:p>
          <a:p>
            <a:endParaRPr lang="ru-RU" sz="1400" dirty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Все </a:t>
            </a:r>
            <a:r>
              <a:rPr lang="ru-RU" sz="1400" dirty="0">
                <a:latin typeface="Comic Sans MS" pitchFamily="66" charset="0"/>
              </a:rPr>
              <a:t>участники при поступлении  проходят процедуру </a:t>
            </a:r>
            <a:r>
              <a:rPr lang="ru-RU" sz="1400" dirty="0" smtClean="0">
                <a:latin typeface="Comic Sans MS" pitchFamily="66" charset="0"/>
              </a:rPr>
              <a:t> посвящения, </a:t>
            </a:r>
            <a:r>
              <a:rPr lang="ru-RU" sz="1400" dirty="0">
                <a:latin typeface="Comic Sans MS" pitchFamily="66" charset="0"/>
              </a:rPr>
              <a:t>которую проводит Совет старейшин-наставников. </a:t>
            </a:r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r>
              <a:rPr lang="ru-RU" sz="1400" dirty="0">
                <a:latin typeface="Comic Sans MS" pitchFamily="66" charset="0"/>
              </a:rPr>
              <a:t>После посвящения ребята становятся </a:t>
            </a:r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полноправными </a:t>
            </a:r>
            <a:r>
              <a:rPr lang="ru-RU" sz="1400" dirty="0">
                <a:latin typeface="Comic Sans MS" pitchFamily="66" charset="0"/>
              </a:rPr>
              <a:t>жителями «Школы наставников»,  </a:t>
            </a:r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где </a:t>
            </a:r>
            <a:r>
              <a:rPr lang="ru-RU" sz="1400" dirty="0">
                <a:latin typeface="Comic Sans MS" pitchFamily="66" charset="0"/>
              </a:rPr>
              <a:t>будут посещать клубы по интересам. </a:t>
            </a:r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За </a:t>
            </a:r>
            <a:r>
              <a:rPr lang="ru-RU" sz="1400" dirty="0">
                <a:latin typeface="Comic Sans MS" pitchFamily="66" charset="0"/>
              </a:rPr>
              <a:t>каждым несовершеннолетним закрепляется </a:t>
            </a:r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наставник </a:t>
            </a:r>
            <a:r>
              <a:rPr lang="ru-RU" sz="1400" dirty="0">
                <a:latin typeface="Comic Sans MS" pitchFamily="66" charset="0"/>
              </a:rPr>
              <a:t>в соответствии с </a:t>
            </a:r>
            <a:r>
              <a:rPr lang="ru-RU" sz="1400" dirty="0" smtClean="0">
                <a:latin typeface="Comic Sans MS" pitchFamily="66" charset="0"/>
              </a:rPr>
              <a:t>выбранным</a:t>
            </a:r>
          </a:p>
          <a:p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</a:rPr>
              <a:t>направлением клуба по интересам. Формируются отряды.</a:t>
            </a:r>
          </a:p>
          <a:p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На Совете шипов выбирается орган самоуправления, который включает в себя:</a:t>
            </a:r>
          </a:p>
          <a:p>
            <a:r>
              <a:rPr lang="ru-RU" sz="1400" dirty="0" smtClean="0">
                <a:latin typeface="Comic Sans MS" pitchFamily="66" charset="0"/>
              </a:rPr>
              <a:t>-</a:t>
            </a:r>
            <a:r>
              <a:rPr lang="ru-RU" sz="1400" dirty="0">
                <a:latin typeface="Comic Sans MS" pitchFamily="66" charset="0"/>
              </a:rPr>
              <a:t>Совет школы </a:t>
            </a:r>
            <a:r>
              <a:rPr lang="ru-RU" sz="1400" dirty="0" smtClean="0">
                <a:latin typeface="Comic Sans MS" pitchFamily="66" charset="0"/>
              </a:rPr>
              <a:t> Шипов (орган </a:t>
            </a:r>
            <a:r>
              <a:rPr lang="ru-RU" sz="1400" dirty="0">
                <a:latin typeface="Comic Sans MS" pitchFamily="66" charset="0"/>
              </a:rPr>
              <a:t>самоуправления). По одному представителю из группы.</a:t>
            </a:r>
          </a:p>
          <a:p>
            <a:r>
              <a:rPr lang="ru-RU" sz="1400" dirty="0">
                <a:latin typeface="Comic Sans MS" pitchFamily="66" charset="0"/>
              </a:rPr>
              <a:t>-Глава школы наставников– ответственный за проведение мероприятий.</a:t>
            </a:r>
          </a:p>
          <a:p>
            <a:r>
              <a:rPr lang="ru-RU" sz="1400" dirty="0">
                <a:latin typeface="Comic Sans MS" pitchFamily="66" charset="0"/>
              </a:rPr>
              <a:t>-Старейшины </a:t>
            </a:r>
            <a:r>
              <a:rPr lang="ru-RU" sz="1400" dirty="0" smtClean="0">
                <a:latin typeface="Comic Sans MS" pitchFamily="66" charset="0"/>
              </a:rPr>
              <a:t>Шипов- </a:t>
            </a:r>
            <a:r>
              <a:rPr lang="ru-RU" sz="1400" dirty="0">
                <a:latin typeface="Comic Sans MS" pitchFamily="66" charset="0"/>
              </a:rPr>
              <a:t>наставники.</a:t>
            </a:r>
          </a:p>
          <a:p>
            <a:r>
              <a:rPr lang="ru-RU" sz="1400" dirty="0">
                <a:latin typeface="Comic Sans MS" pitchFamily="66" charset="0"/>
              </a:rPr>
              <a:t>-Глава отряда  </a:t>
            </a:r>
            <a:r>
              <a:rPr lang="ru-RU" sz="1400" dirty="0">
                <a:latin typeface="Comic Sans MS" pitchFamily="66" charset="0"/>
              </a:rPr>
              <a:t>Ш</a:t>
            </a:r>
            <a:r>
              <a:rPr lang="ru-RU" sz="1400" dirty="0" smtClean="0">
                <a:latin typeface="Comic Sans MS" pitchFamily="66" charset="0"/>
              </a:rPr>
              <a:t>ипов</a:t>
            </a:r>
            <a:r>
              <a:rPr lang="ru-RU" sz="1400" dirty="0" smtClean="0">
                <a:latin typeface="Comic Sans MS" pitchFamily="66" charset="0"/>
              </a:rPr>
              <a:t>– </a:t>
            </a:r>
            <a:r>
              <a:rPr lang="ru-RU" sz="1400" dirty="0">
                <a:latin typeface="Comic Sans MS" pitchFamily="66" charset="0"/>
              </a:rPr>
              <a:t>капитан отряда.</a:t>
            </a:r>
          </a:p>
          <a:p>
            <a:r>
              <a:rPr lang="ru-RU" sz="1400" dirty="0">
                <a:latin typeface="Comic Sans MS" pitchFamily="66" charset="0"/>
              </a:rPr>
              <a:t>-Глава школы </a:t>
            </a:r>
            <a:r>
              <a:rPr lang="ru-RU" sz="1400" dirty="0" smtClean="0">
                <a:latin typeface="Comic Sans MS" pitchFamily="66" charset="0"/>
              </a:rPr>
              <a:t>Шипов </a:t>
            </a:r>
            <a:r>
              <a:rPr lang="ru-RU" sz="1400" dirty="0">
                <a:latin typeface="Comic Sans MS" pitchFamily="66" charset="0"/>
              </a:rPr>
              <a:t>– руководитель  </a:t>
            </a:r>
            <a:r>
              <a:rPr lang="ru-RU" sz="1400" dirty="0" smtClean="0">
                <a:latin typeface="Comic Sans MS" pitchFamily="66" charset="0"/>
              </a:rPr>
              <a:t>органом самоуправления</a:t>
            </a:r>
            <a:r>
              <a:rPr lang="ru-RU" sz="1400" dirty="0">
                <a:latin typeface="Comic Sans MS" pitchFamily="66" charset="0"/>
              </a:rPr>
              <a:t>.</a:t>
            </a:r>
          </a:p>
          <a:p>
            <a:r>
              <a:rPr lang="ru-RU" sz="1400" dirty="0">
                <a:latin typeface="Comic Sans MS" pitchFamily="66" charset="0"/>
              </a:rPr>
              <a:t> -</a:t>
            </a:r>
            <a:r>
              <a:rPr lang="ru-RU" sz="1400" dirty="0" smtClean="0">
                <a:latin typeface="Comic Sans MS" pitchFamily="66" charset="0"/>
              </a:rPr>
              <a:t>Шипы </a:t>
            </a:r>
            <a:r>
              <a:rPr lang="ru-RU" sz="1400" dirty="0">
                <a:latin typeface="Comic Sans MS" pitchFamily="66" charset="0"/>
              </a:rPr>
              <a:t>– </a:t>
            </a:r>
            <a:r>
              <a:rPr lang="ru-RU" sz="1400" dirty="0" smtClean="0">
                <a:latin typeface="Comic Sans MS" pitchFamily="66" charset="0"/>
              </a:rPr>
              <a:t>представители </a:t>
            </a:r>
            <a:r>
              <a:rPr lang="ru-RU" sz="1400" dirty="0">
                <a:latin typeface="Comic Sans MS" pitchFamily="66" charset="0"/>
              </a:rPr>
              <a:t>всех отрядов. </a:t>
            </a:r>
          </a:p>
          <a:p>
            <a:r>
              <a:rPr lang="ru-RU" sz="1400" dirty="0">
                <a:latin typeface="Comic Sans MS" pitchFamily="66" charset="0"/>
              </a:rPr>
              <a:t>    В ходе реализации интенсивного курса реабилитации  проводятся групповые и индивидуальные психологические тренинги, арт-терапия, релаксационная терапия, используется метод кейсов, осуществляется индивидуальное консультирование детей и родителей . </a:t>
            </a:r>
            <a:endParaRPr lang="ru-RU" sz="1400" dirty="0"/>
          </a:p>
          <a:p>
            <a:endParaRPr lang="ru-RU" sz="1400" dirty="0"/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>
              <a:latin typeface="Comic Sans MS" pitchFamily="66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2056366"/>
            <a:ext cx="1512168" cy="12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08" y="7035962"/>
            <a:ext cx="3168352" cy="19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0" y="467544"/>
            <a:ext cx="5904656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omic Sans MS" pitchFamily="66" charset="0"/>
              </a:rPr>
              <a:t>Для детей проводятся полезные активности – тематические встречи ,  интерактивные игры, мастер-классы.. различные </a:t>
            </a:r>
            <a:r>
              <a:rPr lang="ru-RU" sz="1400" dirty="0" err="1">
                <a:latin typeface="Comic Sans MS" pitchFamily="66" charset="0"/>
              </a:rPr>
              <a:t>квест</a:t>
            </a:r>
            <a:r>
              <a:rPr lang="ru-RU" sz="1400" dirty="0">
                <a:latin typeface="Comic Sans MS" pitchFamily="66" charset="0"/>
              </a:rPr>
              <a:t>-игры, работают клубы  по интересам</a:t>
            </a:r>
            <a:r>
              <a:rPr lang="ru-RU" sz="1400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В </a:t>
            </a:r>
            <a:r>
              <a:rPr lang="ru-RU" sz="1400" dirty="0">
                <a:latin typeface="Comic Sans MS" pitchFamily="66" charset="0"/>
              </a:rPr>
              <a:t>заключении курса реабилитации оформляется итоговое портфолио с достижениями несовершеннолетних по результатам пребывания в «Школе </a:t>
            </a:r>
            <a:r>
              <a:rPr lang="ru-RU" sz="1400" dirty="0" smtClean="0">
                <a:latin typeface="Comic Sans MS" pitchFamily="66" charset="0"/>
              </a:rPr>
              <a:t>исключительных подростков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ШИП». </a:t>
            </a:r>
            <a:r>
              <a:rPr lang="ru-RU" sz="1400" dirty="0">
                <a:latin typeface="Comic Sans MS" pitchFamily="66" charset="0"/>
              </a:rPr>
              <a:t>На итоговом заседании старейшин-наставников подводится итог.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   </a:t>
            </a:r>
            <a:r>
              <a:rPr lang="ru-RU" sz="1400" dirty="0" smtClean="0">
                <a:latin typeface="Comic Sans MS" pitchFamily="66" charset="0"/>
              </a:rPr>
              <a:t>В состав  </a:t>
            </a:r>
            <a:r>
              <a:rPr lang="ru-RU" sz="1400" dirty="0">
                <a:latin typeface="Comic Sans MS" pitchFamily="66" charset="0"/>
              </a:rPr>
              <a:t>наставников 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>
                <a:latin typeface="Comic Sans MS" pitchFamily="66" charset="0"/>
              </a:rPr>
              <a:t>работающих с несовершеннолетними с </a:t>
            </a:r>
            <a:r>
              <a:rPr lang="ru-RU" sz="1400" dirty="0" err="1">
                <a:latin typeface="Comic Sans MS" pitchFamily="66" charset="0"/>
              </a:rPr>
              <a:t>девиантным</a:t>
            </a:r>
            <a:r>
              <a:rPr lang="ru-RU" sz="1400" dirty="0">
                <a:latin typeface="Comic Sans MS" pitchFamily="66" charset="0"/>
              </a:rPr>
              <a:t> поведением, входят  : социальный педагог, педагог – психолог, воспитатели, </a:t>
            </a:r>
            <a:r>
              <a:rPr lang="ru-RU" sz="1400" dirty="0" smtClean="0">
                <a:latin typeface="Comic Sans MS" pitchFamily="66" charset="0"/>
              </a:rPr>
              <a:t>руководитель </a:t>
            </a:r>
            <a:r>
              <a:rPr lang="ru-RU" sz="1400" dirty="0">
                <a:latin typeface="Comic Sans MS" pitchFamily="66" charset="0"/>
              </a:rPr>
              <a:t>по физической культуре, музыкальный руководитель, инструктор по </a:t>
            </a:r>
            <a:r>
              <a:rPr lang="ru-RU" sz="1400" dirty="0" smtClean="0">
                <a:latin typeface="Comic Sans MS" pitchFamily="66" charset="0"/>
              </a:rPr>
              <a:t>трудовому обучению. </a:t>
            </a:r>
            <a:r>
              <a:rPr lang="ru-RU" sz="1400" dirty="0">
                <a:latin typeface="Comic Sans MS" pitchFamily="66" charset="0"/>
              </a:rPr>
              <a:t>Также привлекаются специалисты «Национального парка «</a:t>
            </a:r>
            <a:r>
              <a:rPr lang="ru-RU" sz="1400" dirty="0" err="1">
                <a:latin typeface="Comic Sans MS" pitchFamily="66" charset="0"/>
              </a:rPr>
              <a:t>Сенгилеевские</a:t>
            </a:r>
            <a:r>
              <a:rPr lang="ru-RU" sz="1400" dirty="0">
                <a:latin typeface="Comic Sans MS" pitchFamily="66" charset="0"/>
              </a:rPr>
              <a:t> горы», тренер по джиу </a:t>
            </a:r>
            <a:r>
              <a:rPr lang="ru-RU" sz="1400" dirty="0" err="1">
                <a:latin typeface="Comic Sans MS" pitchFamily="66" charset="0"/>
              </a:rPr>
              <a:t>джитцу</a:t>
            </a:r>
            <a:r>
              <a:rPr lang="ru-RU" sz="1400" dirty="0">
                <a:latin typeface="Comic Sans MS" pitchFamily="66" charset="0"/>
              </a:rPr>
              <a:t>  при </a:t>
            </a:r>
            <a:r>
              <a:rPr lang="ru-RU" sz="1400" dirty="0" err="1">
                <a:latin typeface="Comic Sans MS" pitchFamily="66" charset="0"/>
              </a:rPr>
              <a:t>Красногуляевском</a:t>
            </a:r>
            <a:r>
              <a:rPr lang="ru-RU" sz="1400" dirty="0">
                <a:latin typeface="Comic Sans MS" pitchFamily="66" charset="0"/>
              </a:rPr>
              <a:t> ДК ,волонтеры МОУ </a:t>
            </a:r>
            <a:r>
              <a:rPr lang="ru-RU" sz="1400" dirty="0" err="1">
                <a:latin typeface="Comic Sans MS" pitchFamily="66" charset="0"/>
              </a:rPr>
              <a:t>Тушнинской</a:t>
            </a:r>
            <a:r>
              <a:rPr lang="ru-RU" sz="1400" dirty="0">
                <a:latin typeface="Comic Sans MS" pitchFamily="66" charset="0"/>
              </a:rPr>
              <a:t>  средней школы </a:t>
            </a:r>
            <a:r>
              <a:rPr lang="ru-RU" sz="1400" dirty="0" smtClean="0">
                <a:latin typeface="Comic Sans MS" pitchFamily="66" charset="0"/>
              </a:rPr>
              <a:t>и другие.</a:t>
            </a: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pPr algn="just"/>
            <a:endParaRPr lang="ru-RU" sz="1400" dirty="0" smtClean="0">
              <a:latin typeface="Comic Sans MS" pitchFamily="66" charset="0"/>
            </a:endParaRP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pPr algn="just"/>
            <a:endParaRPr lang="ru-RU" sz="1400" dirty="0" smtClean="0">
              <a:latin typeface="Comic Sans MS" pitchFamily="66" charset="0"/>
            </a:endParaRP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r>
              <a:rPr lang="ru-RU" sz="1400" dirty="0">
                <a:latin typeface="Comic Sans MS" pitchFamily="66" charset="0"/>
              </a:rPr>
              <a:t>  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dirty="0"/>
          </a:p>
          <a:p>
            <a:pPr algn="just"/>
            <a:endParaRPr lang="ru-RU" sz="1400" dirty="0" smtClean="0">
              <a:latin typeface="Comic Sans MS" pitchFamily="66" charset="0"/>
            </a:endParaRP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pPr algn="just"/>
            <a:endParaRPr lang="ru-RU" sz="1400" dirty="0" smtClean="0">
              <a:latin typeface="Comic Sans MS" pitchFamily="66" charset="0"/>
            </a:endParaRP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pPr algn="just"/>
            <a:r>
              <a:rPr lang="ru-RU" sz="1400" dirty="0">
                <a:latin typeface="Comic Sans MS" pitchFamily="66" charset="0"/>
              </a:rPr>
              <a:t>  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1400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259632"/>
            <a:ext cx="1646312" cy="1646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2505596"/>
            <a:ext cx="1310456" cy="174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37" y="2505596"/>
            <a:ext cx="1451705" cy="1747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2521906"/>
            <a:ext cx="2442944" cy="1744415"/>
          </a:xfrm>
          <a:prstGeom prst="rect">
            <a:avLst/>
          </a:prstGeom>
        </p:spPr>
      </p:pic>
      <p:pic>
        <p:nvPicPr>
          <p:cNvPr id="4098" name="Picture 2" descr="C:\Users\Пользователь\Downloads\IMG-cf7a79f8a68ece7e4e879dbab55323a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5" y="7020273"/>
            <a:ext cx="17369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80" y="7020273"/>
            <a:ext cx="1296144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7088309"/>
            <a:ext cx="2154912" cy="18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760" y="2515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Этапы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внедрения программы: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64" y="755576"/>
            <a:ext cx="61056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Подготовительный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этап: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1400" dirty="0">
                <a:latin typeface="Comic Sans MS" pitchFamily="66" charset="0"/>
              </a:rPr>
              <a:t>-Утверждение нормативно-правовых документов, регламентирующих работу отделения социальной реабилитации для несовершеннолетних с </a:t>
            </a:r>
            <a:r>
              <a:rPr lang="ru-RU" sz="1400" dirty="0" err="1">
                <a:latin typeface="Comic Sans MS" pitchFamily="66" charset="0"/>
              </a:rPr>
              <a:t>девиантным</a:t>
            </a:r>
            <a:r>
              <a:rPr lang="ru-RU" sz="1400" dirty="0">
                <a:latin typeface="Comic Sans MS" pitchFamily="66" charset="0"/>
              </a:rPr>
              <a:t> поведением на базе ОГКУСО СП «Ручеек»;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-формирование календарного плана работы отделения;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-информирование населения о работе отделения 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-размещение информации о работе отделения в сети Интернет; 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-организация межведомственного взаимодействия по вопросам организации работы отделения,  заключение </a:t>
            </a:r>
            <a:r>
              <a:rPr lang="ru-RU" sz="1400" dirty="0" smtClean="0">
                <a:latin typeface="Comic Sans MS" pitchFamily="66" charset="0"/>
              </a:rPr>
              <a:t>соглашений, </a:t>
            </a:r>
            <a:r>
              <a:rPr lang="ru-RU" sz="1400" dirty="0">
                <a:latin typeface="Comic Sans MS" pitchFamily="66" charset="0"/>
              </a:rPr>
              <a:t>разработка кейсов;</a:t>
            </a:r>
          </a:p>
          <a:p>
            <a:pPr algn="just"/>
            <a:r>
              <a:rPr lang="ru-RU" sz="1400" b="1" dirty="0">
                <a:latin typeface="Comic Sans MS" pitchFamily="66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Основной </a:t>
            </a:r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этап: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1400" dirty="0">
                <a:latin typeface="Comic Sans MS" pitchFamily="66" charset="0"/>
              </a:rPr>
              <a:t> Реализация  комплексного плана работы с воспитанниками </a:t>
            </a:r>
            <a:r>
              <a:rPr lang="ru-RU" sz="1400" dirty="0" err="1">
                <a:latin typeface="Comic Sans MS" pitchFamily="66" charset="0"/>
              </a:rPr>
              <a:t>девиантного</a:t>
            </a:r>
            <a:r>
              <a:rPr lang="ru-RU" sz="1400" dirty="0">
                <a:latin typeface="Comic Sans MS" pitchFamily="66" charset="0"/>
              </a:rPr>
              <a:t> поведения и с его семьей.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 первичная диагностика соматического, психического, социального здоровья ребенка, диагностика семейной ситуации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-изучение индивидуально – психологических особенностей детей; межличностных отношений ребенка; микроклимата семей воспитанников, взаимоотношений с родителями.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Comic Sans MS" pitchFamily="66" charset="0"/>
              </a:rPr>
              <a:t>интенсивный </a:t>
            </a:r>
            <a:r>
              <a:rPr lang="ru-RU" sz="1400" dirty="0">
                <a:latin typeface="Comic Sans MS" pitchFamily="66" charset="0"/>
              </a:rPr>
              <a:t>курс социальной реабилитации в отделении для несовершеннолетних с </a:t>
            </a:r>
            <a:r>
              <a:rPr lang="ru-RU" sz="1400" dirty="0" err="1">
                <a:latin typeface="Comic Sans MS" pitchFamily="66" charset="0"/>
              </a:rPr>
              <a:t>девиантным</a:t>
            </a:r>
            <a:r>
              <a:rPr lang="ru-RU" sz="1400" dirty="0">
                <a:latin typeface="Comic Sans MS" pitchFamily="66" charset="0"/>
              </a:rPr>
              <a:t> поведением  по программе «Школа </a:t>
            </a:r>
            <a:r>
              <a:rPr lang="ru-RU" sz="1400" dirty="0" smtClean="0">
                <a:latin typeface="Comic Sans MS" pitchFamily="66" charset="0"/>
              </a:rPr>
              <a:t>исключительных подростков </a:t>
            </a:r>
            <a:r>
              <a:rPr lang="ru-RU" sz="1400" dirty="0" smtClean="0">
                <a:latin typeface="Comic Sans MS" pitchFamily="66" charset="0"/>
              </a:rPr>
              <a:t>ШИП </a:t>
            </a:r>
            <a:r>
              <a:rPr lang="ru-RU" sz="1400" dirty="0">
                <a:latin typeface="Comic Sans MS" pitchFamily="66" charset="0"/>
              </a:rPr>
              <a:t>» </a:t>
            </a:r>
            <a:endParaRPr lang="ru-RU" sz="1400" dirty="0" smtClean="0"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Comic Sans MS" pitchFamily="66" charset="0"/>
              </a:rPr>
              <a:t>дальнейшее </a:t>
            </a:r>
            <a:r>
              <a:rPr lang="ru-RU" sz="1400" dirty="0">
                <a:latin typeface="Comic Sans MS" pitchFamily="66" charset="0"/>
              </a:rPr>
              <a:t>сопровождение несовершеннолетних специалистами приюта, консультирование  всех участников сопровождения  о путях и способах решения проблем ребенка.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ownloads\oHzAZiPk5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6516216"/>
            <a:ext cx="24482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ownloads\WJkD70w0sx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46" y="6509257"/>
            <a:ext cx="2199322" cy="17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Пользователь\Downloads\juQ7oj9A5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7355159"/>
            <a:ext cx="2088232" cy="1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0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60" y="425961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omic Sans MS" pitchFamily="66" charset="0"/>
              </a:rPr>
              <a:t> </a:t>
            </a:r>
          </a:p>
          <a:p>
            <a:pPr algn="just"/>
            <a:r>
              <a:rPr lang="ru-RU" sz="1400" b="1" dirty="0">
                <a:latin typeface="Comic Sans MS" pitchFamily="66" charset="0"/>
              </a:rPr>
              <a:t>                       </a:t>
            </a:r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Заключительный этап</a:t>
            </a:r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 -Мониторинг реализации программы.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 Проводится диагностика, оформляются диагностические карты, реабилитационные  карты, анкеты и другие документы, в том числе фото и видеоматериал. Исследования проводятся параметрическим методом анализа полученных данных. Проводится сопоставление двух параметрических состояний в начале и в конце. Разница между этими показателями и есть реабилитационный эффект. Результаты диагностики выносятся на консилиум, где определяется, как повлияла профилактическая и реабилитационная работа на психическое, физическое и эмоциональное состояние детей.  Родителям и специалистам органов системы профилактики выдаются рекомендации по дальнейшей работе с несовершеннолетним.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  Успешная реализация программы повысит имидж учреждения, позволит привлекать семьи с детьми </a:t>
            </a:r>
            <a:r>
              <a:rPr lang="ru-RU" sz="1400" dirty="0" err="1">
                <a:latin typeface="Comic Sans MS" pitchFamily="66" charset="0"/>
              </a:rPr>
              <a:t>девиантного</a:t>
            </a:r>
            <a:r>
              <a:rPr lang="ru-RU" sz="1400" dirty="0">
                <a:latin typeface="Comic Sans MS" pitchFamily="66" charset="0"/>
              </a:rPr>
              <a:t> поведения для прохождения реабилитации в рамках программы.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4499992"/>
            <a:ext cx="2904932" cy="1956314"/>
          </a:xfrm>
          <a:prstGeom prst="rect">
            <a:avLst/>
          </a:prstGeom>
        </p:spPr>
      </p:pic>
      <p:pic>
        <p:nvPicPr>
          <p:cNvPr id="5122" name="Picture 2" descr="https://sun9-29.userapi.com/s/v1/ig2/2417WPFvfSVbadktNsodNrjDouTXlKHBOm9cEC7o9LeSmrJIjZBiRfAgcjbbiS0l6Chty9UA9R1DWCzjviIbkO0V.jpg?quality=96&amp;as=32x24,48x37,72x55,108x82,160x122,240x183,360x274,480x366,540x411,640x487,720x548,1080x823,1280x975,1440x1097,2560x1950&amp;from=bu&amp;u=_UGUMsjRrR_2-nIBcbQv1Iyv0NM_z5W4t-SWYmQrkiw&amp;cs=604x4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06" y="4427984"/>
            <a:ext cx="2699253" cy="20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8.userapi.com/impg/EVki4k2w-yeXln19wy8ya1cksVhvNc2hJ-2gaQ/Fgl8AABCddM.jpg?size=1454x2160&amp;quality=96&amp;sign=3cf952398e4d005ced4e6b7273e9d33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6660232"/>
            <a:ext cx="1656184" cy="224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8.userapi.com/impg/Iwcum3emXo_qcEMwfXrykGc_ERwrXVctqKMqxg/hv0GWodmqJo.jpg?size=2560x1920&amp;quality=96&amp;sign=e430a34f27e59a38a9f2141bc95891b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6" y="6964843"/>
            <a:ext cx="2904932" cy="19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 5"/>
          <p:cNvSpPr/>
          <p:nvPr/>
        </p:nvSpPr>
        <p:spPr>
          <a:xfrm>
            <a:off x="3448207" y="7479359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40968" y="5724128"/>
            <a:ext cx="764439" cy="0"/>
          </a:xfrm>
          <a:prstGeom prst="straightConnector1">
            <a:avLst/>
          </a:prstGeom>
          <a:ln>
            <a:headEnd type="arrow"/>
            <a:tailEnd type="arrow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713" y="395536"/>
            <a:ext cx="5688632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Организации – партнеры (перечень организаций, с которыми осуществляется взаимодействие при реализации программы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</a:p>
          <a:p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1400" dirty="0">
                <a:latin typeface="Comic Sans MS" pitchFamily="66" charset="0"/>
              </a:rPr>
              <a:t>Органы системы профилактики Ульяновской области, общеобразовательные учреждения Ульяновской области, Отделение «Движение первых» МО </a:t>
            </a:r>
            <a:r>
              <a:rPr lang="ru-RU" sz="1400" dirty="0" err="1">
                <a:latin typeface="Comic Sans MS" pitchFamily="66" charset="0"/>
              </a:rPr>
              <a:t>Сенгилеевский</a:t>
            </a:r>
            <a:r>
              <a:rPr lang="ru-RU" sz="1400" dirty="0">
                <a:latin typeface="Comic Sans MS" pitchFamily="66" charset="0"/>
              </a:rPr>
              <a:t> район, ФГБУ «Национальный парк «</a:t>
            </a:r>
            <a:r>
              <a:rPr lang="ru-RU" sz="1400" dirty="0" err="1">
                <a:latin typeface="Comic Sans MS" pitchFamily="66" charset="0"/>
              </a:rPr>
              <a:t>Сенгилеевские</a:t>
            </a:r>
            <a:r>
              <a:rPr lang="ru-RU" sz="1400" dirty="0">
                <a:latin typeface="Comic Sans MS" pitchFamily="66" charset="0"/>
              </a:rPr>
              <a:t> горы», отдел культуры МО </a:t>
            </a:r>
            <a:r>
              <a:rPr lang="ru-RU" sz="1400" dirty="0" err="1">
                <a:latin typeface="Comic Sans MS" pitchFamily="66" charset="0"/>
              </a:rPr>
              <a:t>Сенгилеевский</a:t>
            </a:r>
            <a:r>
              <a:rPr lang="ru-RU" sz="1400" dirty="0">
                <a:latin typeface="Comic Sans MS" pitchFamily="66" charset="0"/>
              </a:rPr>
              <a:t> район, учреждения дополнительного образования </a:t>
            </a:r>
            <a:r>
              <a:rPr lang="ru-RU" sz="1400" dirty="0" smtClean="0">
                <a:latin typeface="Comic Sans MS" pitchFamily="66" charset="0"/>
              </a:rPr>
              <a:t>МО  </a:t>
            </a:r>
            <a:r>
              <a:rPr lang="ru-RU" sz="1400" dirty="0" err="1">
                <a:latin typeface="Comic Sans MS" pitchFamily="66" charset="0"/>
              </a:rPr>
              <a:t>Сенгилеевский</a:t>
            </a:r>
            <a:r>
              <a:rPr lang="ru-RU" sz="1400" dirty="0">
                <a:latin typeface="Comic Sans MS" pitchFamily="66" charset="0"/>
              </a:rPr>
              <a:t> район.</a:t>
            </a:r>
          </a:p>
          <a:p>
            <a:pPr algn="just" fontAlgn="base"/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 fontAlgn="base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Ожидаемые  </a:t>
            </a:r>
            <a:r>
              <a:rPr lang="ru-RU" sz="1400" b="1" dirty="0">
                <a:solidFill>
                  <a:srgbClr val="C00000"/>
                </a:solidFill>
                <a:latin typeface="Comic Sans MS" pitchFamily="66" charset="0"/>
              </a:rPr>
              <a:t>результаты программы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algn="just" fontAlgn="base"/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Реализация программы предполагает </a:t>
            </a:r>
            <a:endParaRPr lang="ru-RU" sz="1400" dirty="0" smtClean="0">
              <a:latin typeface="Comic Sans MS" pitchFamily="66" charset="0"/>
            </a:endParaRPr>
          </a:p>
          <a:p>
            <a:pPr algn="just" fontAlgn="base"/>
            <a:r>
              <a:rPr lang="ru-RU" sz="1400" dirty="0" smtClean="0">
                <a:latin typeface="Comic Sans MS" pitchFamily="66" charset="0"/>
              </a:rPr>
              <a:t>овладение </a:t>
            </a:r>
            <a:r>
              <a:rPr lang="ru-RU" sz="1400" dirty="0">
                <a:latin typeface="Comic Sans MS" pitchFamily="66" charset="0"/>
              </a:rPr>
              <a:t>подростками следующими </a:t>
            </a:r>
            <a:endParaRPr lang="ru-RU" sz="1400" dirty="0" smtClean="0">
              <a:latin typeface="Comic Sans MS" pitchFamily="66" charset="0"/>
            </a:endParaRPr>
          </a:p>
          <a:p>
            <a:pPr algn="just" fontAlgn="base"/>
            <a:r>
              <a:rPr lang="ru-RU" sz="1400" dirty="0" smtClean="0">
                <a:latin typeface="Comic Sans MS" pitchFamily="66" charset="0"/>
              </a:rPr>
              <a:t>знаниями</a:t>
            </a:r>
            <a:r>
              <a:rPr lang="ru-RU" sz="1400" dirty="0">
                <a:latin typeface="Comic Sans MS" pitchFamily="66" charset="0"/>
              </a:rPr>
              <a:t>: 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∙ о методах и приёмах </a:t>
            </a:r>
            <a:endParaRPr lang="ru-RU" sz="1400" dirty="0" smtClean="0">
              <a:latin typeface="Comic Sans MS" pitchFamily="66" charset="0"/>
            </a:endParaRPr>
          </a:p>
          <a:p>
            <a:pPr algn="just" fontAlgn="base"/>
            <a:r>
              <a:rPr lang="ru-RU" sz="1400" dirty="0" smtClean="0">
                <a:latin typeface="Comic Sans MS" pitchFamily="66" charset="0"/>
              </a:rPr>
              <a:t>самоанализа</a:t>
            </a:r>
            <a:r>
              <a:rPr lang="ru-RU" sz="1400" dirty="0">
                <a:latin typeface="Comic Sans MS" pitchFamily="66" charset="0"/>
              </a:rPr>
              <a:t>, самопознания, самосовершенствования</a:t>
            </a:r>
            <a:r>
              <a:rPr lang="ru-RU" sz="1400" dirty="0" smtClean="0">
                <a:latin typeface="Comic Sans MS" pitchFamily="66" charset="0"/>
              </a:rPr>
              <a:t>;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 ∙ о приёмах </a:t>
            </a:r>
            <a:r>
              <a:rPr lang="ru-RU" sz="1400" dirty="0" err="1">
                <a:latin typeface="Comic Sans MS" pitchFamily="66" charset="0"/>
              </a:rPr>
              <a:t>саморегуляции</a:t>
            </a:r>
            <a:r>
              <a:rPr lang="ru-RU" sz="1400" dirty="0">
                <a:latin typeface="Comic Sans MS" pitchFamily="66" charset="0"/>
              </a:rPr>
              <a:t>, релаксации; 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∙ об индивидуально-личностных особенностях; 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∙ о способах поведения в конфликтных и стрессовых ситуациях;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 ∙ о навыках эффективного взаимодействия с окружающими:</a:t>
            </a:r>
          </a:p>
          <a:p>
            <a:pPr algn="just" fontAlgn="base"/>
            <a:r>
              <a:rPr lang="ru-RU" sz="1400" dirty="0" smtClean="0">
                <a:latin typeface="Comic Sans MS" pitchFamily="66" charset="0"/>
              </a:rPr>
              <a:t>∙</a:t>
            </a:r>
            <a:r>
              <a:rPr lang="ru-RU" sz="1400" dirty="0">
                <a:latin typeface="Comic Sans MS" pitchFamily="66" charset="0"/>
              </a:rPr>
              <a:t> применять на практике навыки </a:t>
            </a:r>
            <a:r>
              <a:rPr lang="ru-RU" sz="1400" dirty="0" err="1">
                <a:latin typeface="Comic Sans MS" pitchFamily="66" charset="0"/>
              </a:rPr>
              <a:t>саморегуляции</a:t>
            </a:r>
            <a:r>
              <a:rPr lang="ru-RU" sz="1400" dirty="0">
                <a:latin typeface="Comic Sans MS" pitchFamily="66" charset="0"/>
              </a:rPr>
              <a:t>, самоконтроля, релаксации; овладеть способами выплёскивания гнева и негативных эмоций в социально приемлемых формах; 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∙ овладеть навыками уверенного поведения, бесконфликтного общения;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- умение выражать свои мысли;</a:t>
            </a:r>
          </a:p>
          <a:p>
            <a:pPr algn="just" fontAlgn="base"/>
            <a:r>
              <a:rPr lang="ru-RU" sz="1400" dirty="0">
                <a:latin typeface="Comic Sans MS" pitchFamily="66" charset="0"/>
              </a:rPr>
              <a:t> -  правильно реагировать в трудных жизненных ситуациях;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 родители смогут получать квалифицированную помощь в воспитании своих несовершеннолетних детей, имеющих проблемы в обучении и адаптации;  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-профилактические меры воздействия на семью позволят контролировать семейные отношения, укрепят воспитательный потенциал родителей, поспособствуют благоприятной обстановке для полноценного воспитания, обучения и развития несовершеннолетнего</a:t>
            </a:r>
            <a:r>
              <a:rPr lang="ru-RU" sz="1400" dirty="0" smtClean="0">
                <a:latin typeface="Comic Sans MS" pitchFamily="66" charset="0"/>
              </a:rPr>
              <a:t>;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2776825"/>
            <a:ext cx="1872208" cy="11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467544"/>
            <a:ext cx="61206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omic Sans MS" pitchFamily="66" charset="0"/>
              </a:rPr>
              <a:t>-снижение числа детско – родительских конфликтов, случаев ухода несовершеннолетних из семьи, количества несовершеннолетних, стоящих на учете;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</a:t>
            </a:r>
            <a:r>
              <a:rPr lang="ru-RU" sz="1400" dirty="0" err="1">
                <a:latin typeface="Comic Sans MS" pitchFamily="66" charset="0"/>
              </a:rPr>
              <a:t>задействованность</a:t>
            </a:r>
            <a:r>
              <a:rPr lang="ru-RU" sz="1400" dirty="0">
                <a:latin typeface="Comic Sans MS" pitchFamily="66" charset="0"/>
              </a:rPr>
              <a:t> широких слоев подрастающего поколения в реализации программы;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-укрепление здоровья подрастающего поколения;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-получение знаний и умений в организации своей жизни и самовоспитания, самообразования, самоопределения;</a:t>
            </a:r>
          </a:p>
          <a:p>
            <a:pPr algn="just"/>
            <a:r>
              <a:rPr lang="ru-RU" sz="1400" dirty="0">
                <a:latin typeface="Comic Sans MS" pitchFamily="66" charset="0"/>
              </a:rPr>
              <a:t>- снижение численности детей с </a:t>
            </a:r>
            <a:r>
              <a:rPr lang="ru-RU" sz="1400" dirty="0" err="1">
                <a:latin typeface="Comic Sans MS" pitchFamily="66" charset="0"/>
              </a:rPr>
              <a:t>девиантным</a:t>
            </a:r>
            <a:r>
              <a:rPr lang="ru-RU" sz="1400" dirty="0">
                <a:latin typeface="Comic Sans MS" pitchFamily="66" charset="0"/>
              </a:rPr>
              <a:t> поведением, преодолевших трудную жизненную ситуацию.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ownloads\HxJagdFQI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1" y="2771800"/>
            <a:ext cx="2454942" cy="18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AvryAGuw9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2627784"/>
            <a:ext cx="1944216" cy="25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1e_7XW6Z_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62" y="2662782"/>
            <a:ext cx="1850507" cy="24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Downloads\hhzmdxUoi-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1" y="4716016"/>
            <a:ext cx="2445409" cy="18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Пользователь\Downloads\7-UxIAJ2yv0x60fWnwRloaE6aWC5le1eZOJ17HV7qvspBASNgDTO86dN_uu_ZtqPT8Y_3wVtQ_B1Xiy-Q-e2UHo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72" y="5180665"/>
            <a:ext cx="171734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Пользователь\Downloads\NttNY4cN8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1" y="6660232"/>
            <a:ext cx="2445409" cy="23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Пользователь\Downloads\7BZ8M_6NiSRTXqRABz8Bhbqx82OxPKdVmqgEYoZuuZBWro1cIFEvlJhAgGMkVQVmyNhZOlSz5bXyZqtkHNWHBa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11" y="7092280"/>
            <a:ext cx="3135741" cy="19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Пользователь\Downloads\CZ6Hzc_3Tp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5308649"/>
            <a:ext cx="2519506" cy="16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5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39553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Мы всегда готовы прийти на помощь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семье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и детям!</a:t>
            </a:r>
          </a:p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8880" y="3635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5580112"/>
            <a:ext cx="3960440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2776" y="1041867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433396</a:t>
            </a:r>
          </a:p>
          <a:p>
            <a:pPr algn="ctr"/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РФ, Ульяновская 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область,</a:t>
            </a:r>
          </a:p>
          <a:p>
            <a:pPr algn="ctr"/>
            <a:r>
              <a:rPr lang="ru-RU" b="1" dirty="0" err="1">
                <a:latin typeface="Comic Sans MS" pitchFamily="66" charset="0"/>
                <a:cs typeface="Times New Roman" pitchFamily="18" charset="0"/>
              </a:rPr>
              <a:t>Сенгилеевский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 район,</a:t>
            </a:r>
          </a:p>
          <a:p>
            <a:pPr algn="ctr"/>
            <a:r>
              <a:rPr lang="ru-RU" b="1" dirty="0" err="1">
                <a:latin typeface="Comic Sans MS" pitchFamily="66" charset="0"/>
                <a:cs typeface="Times New Roman" pitchFamily="18" charset="0"/>
              </a:rPr>
              <a:t>р.п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. Красный Гуляй,</a:t>
            </a: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ул. Строительная, д. 14</a:t>
            </a: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Директор - </a:t>
            </a:r>
            <a:r>
              <a:rPr lang="ru-RU" b="1" dirty="0" err="1">
                <a:latin typeface="Comic Sans MS" pitchFamily="66" charset="0"/>
                <a:cs typeface="Times New Roman" pitchFamily="18" charset="0"/>
              </a:rPr>
              <a:t>Митулова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 Е.Ю.</a:t>
            </a:r>
          </a:p>
          <a:p>
            <a:pPr algn="ctr"/>
            <a:endParaRPr lang="ru-RU" b="1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 8 -  84233 2 - 71 - 01,</a:t>
            </a: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8 -  84233 2 - 71 - 34.</a:t>
            </a:r>
          </a:p>
          <a:p>
            <a:pPr algn="ctr"/>
            <a:endParaRPr lang="ru-RU" b="1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Адрес сайта: ogku-rucheek.usite.pro</a:t>
            </a:r>
          </a:p>
          <a:p>
            <a:pPr algn="ctr"/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е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mail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:</a:t>
            </a:r>
            <a:r>
              <a:rPr lang="ru-RU" b="1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rucheek73@bk.ru</a:t>
            </a:r>
          </a:p>
        </p:txBody>
      </p:sp>
    </p:spTree>
    <p:extLst>
      <p:ext uri="{BB962C8B-B14F-4D97-AF65-F5344CB8AC3E}">
        <p14:creationId xmlns:p14="http://schemas.microsoft.com/office/powerpoint/2010/main" val="21862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749</Words>
  <Application>Microsoft Office PowerPoint</Application>
  <PresentationFormat>Экран (4:3)</PresentationFormat>
  <Paragraphs>124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Ручеек</cp:lastModifiedBy>
  <cp:revision>19</cp:revision>
  <dcterms:created xsi:type="dcterms:W3CDTF">2024-11-21T12:06:52Z</dcterms:created>
  <dcterms:modified xsi:type="dcterms:W3CDTF">2025-05-14T07:39:57Z</dcterms:modified>
</cp:coreProperties>
</file>